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54"/>
  </p:notesMasterIdLst>
  <p:sldIdLst>
    <p:sldId id="398" r:id="rId3"/>
    <p:sldId id="399" r:id="rId4"/>
    <p:sldId id="400" r:id="rId5"/>
    <p:sldId id="813" r:id="rId6"/>
    <p:sldId id="814" r:id="rId7"/>
    <p:sldId id="870" r:id="rId8"/>
    <p:sldId id="871" r:id="rId9"/>
    <p:sldId id="815" r:id="rId10"/>
    <p:sldId id="825" r:id="rId11"/>
    <p:sldId id="844" r:id="rId12"/>
    <p:sldId id="846" r:id="rId13"/>
    <p:sldId id="848" r:id="rId14"/>
    <p:sldId id="849" r:id="rId15"/>
    <p:sldId id="851" r:id="rId16"/>
    <p:sldId id="852" r:id="rId17"/>
    <p:sldId id="853" r:id="rId18"/>
    <p:sldId id="818" r:id="rId19"/>
    <p:sldId id="827" r:id="rId20"/>
    <p:sldId id="829" r:id="rId21"/>
    <p:sldId id="830" r:id="rId22"/>
    <p:sldId id="845" r:id="rId23"/>
    <p:sldId id="854" r:id="rId24"/>
    <p:sldId id="855" r:id="rId25"/>
    <p:sldId id="856" r:id="rId26"/>
    <p:sldId id="857" r:id="rId27"/>
    <p:sldId id="858" r:id="rId28"/>
    <p:sldId id="831" r:id="rId29"/>
    <p:sldId id="832" r:id="rId30"/>
    <p:sldId id="833" r:id="rId31"/>
    <p:sldId id="834" r:id="rId32"/>
    <p:sldId id="821" r:id="rId33"/>
    <p:sldId id="835" r:id="rId34"/>
    <p:sldId id="836" r:id="rId35"/>
    <p:sldId id="859" r:id="rId36"/>
    <p:sldId id="860" r:id="rId37"/>
    <p:sldId id="861" r:id="rId38"/>
    <p:sldId id="862" r:id="rId39"/>
    <p:sldId id="863" r:id="rId40"/>
    <p:sldId id="864" r:id="rId41"/>
    <p:sldId id="866" r:id="rId42"/>
    <p:sldId id="865" r:id="rId43"/>
    <p:sldId id="867" r:id="rId44"/>
    <p:sldId id="868" r:id="rId45"/>
    <p:sldId id="823" r:id="rId46"/>
    <p:sldId id="824" r:id="rId47"/>
    <p:sldId id="837" r:id="rId48"/>
    <p:sldId id="841" r:id="rId49"/>
    <p:sldId id="840" r:id="rId50"/>
    <p:sldId id="839" r:id="rId51"/>
    <p:sldId id="838" r:id="rId52"/>
    <p:sldId id="812" r:id="rId5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4" d="100"/>
          <a:sy n="114" d="100"/>
        </p:scale>
        <p:origin x="156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07/06/2023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07/06/2023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07/06/2023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07/06/2023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07/06/2023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07/06/2023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07/06/2023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07/06/2023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07/06/2023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07/06/2023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07/06/2023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f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398994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not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and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Só 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376761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264511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and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Só 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4055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43456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and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Só 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8CDE3F-8422-92EB-980B-A72DBD9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1342653"/>
            <a:ext cx="22098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5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326584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and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Só 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8CDE3F-8422-92EB-980B-A72DBD9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1342653"/>
            <a:ext cx="22098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44866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and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/>
                        <a:t>Só mostra “</a:t>
                      </a:r>
                      <a:r>
                        <a:rPr lang="pt-BR" dirty="0" err="1"/>
                        <a:t>true</a:t>
                      </a:r>
                      <a:r>
                        <a:rPr lang="pt-BR" dirty="0"/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8CDE3F-8422-92EB-980B-A72DBD9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1342653"/>
            <a:ext cx="2209800" cy="1438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59805B-5849-CC3A-C8B0-E3A178E8A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52" b="8232"/>
          <a:stretch/>
        </p:blipFill>
        <p:spPr>
          <a:xfrm>
            <a:off x="6084169" y="2924945"/>
            <a:ext cx="2237146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962783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and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/>
                        <a:t>Só mostra “</a:t>
                      </a:r>
                      <a:r>
                        <a:rPr lang="pt-BR" dirty="0" err="1"/>
                        <a:t>true</a:t>
                      </a:r>
                      <a:r>
                        <a:rPr lang="pt-BR" dirty="0"/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or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Mostra “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true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8CDE3F-8422-92EB-980B-A72DBD9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1342653"/>
            <a:ext cx="2209800" cy="1438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59805B-5849-CC3A-C8B0-E3A178E8A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52" b="8232"/>
          <a:stretch/>
        </p:blipFill>
        <p:spPr>
          <a:xfrm>
            <a:off x="6084169" y="2924945"/>
            <a:ext cx="2237146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7DCEE75-C01D-0BFE-BD9D-2D73CD4CE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165832"/>
              </p:ext>
            </p:extLst>
          </p:nvPr>
        </p:nvGraphicFramePr>
        <p:xfrm>
          <a:off x="467545" y="836712"/>
          <a:ext cx="8208911" cy="5481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109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4330498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8434328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Operador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Significado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1558007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not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“nega” ou “inverte” a situação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59424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and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Usado para verificar se duas ou mais condições são verdadeiras</a:t>
                      </a:r>
                    </a:p>
                    <a:p>
                      <a:pPr algn="ctr"/>
                      <a:r>
                        <a:rPr lang="pt-BR" dirty="0"/>
                        <a:t>Só mostra “</a:t>
                      </a:r>
                      <a:r>
                        <a:rPr lang="pt-BR" dirty="0" err="1"/>
                        <a:t>true</a:t>
                      </a:r>
                      <a:r>
                        <a:rPr lang="pt-BR" dirty="0"/>
                        <a:t>” se todas as situações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5009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or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Usado para verificar se pelo menos uma condição é verdadeira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Mostra “</a:t>
                      </a:r>
                      <a:r>
                        <a:rPr lang="pt-BR" dirty="0" err="1"/>
                        <a:t>true</a:t>
                      </a:r>
                      <a:r>
                        <a:rPr lang="pt-BR" dirty="0"/>
                        <a:t>” se uma ou mais condições forem “verdadeiras”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Operadores lógicos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8CDE3F-8422-92EB-980B-A72DBD9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1342653"/>
            <a:ext cx="2209800" cy="1438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59805B-5849-CC3A-C8B0-E3A178E8A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52" b="8232"/>
          <a:stretch/>
        </p:blipFill>
        <p:spPr>
          <a:xfrm>
            <a:off x="6084169" y="2924945"/>
            <a:ext cx="2237146" cy="1512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B09464A-92F9-7DB2-5E61-771D51287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2"/>
          <a:stretch/>
        </p:blipFill>
        <p:spPr>
          <a:xfrm>
            <a:off x="6084169" y="4653136"/>
            <a:ext cx="219075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Estruturas de condição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EE2E9-7A2B-7524-71DA-ED50EAE54E40}"/>
              </a:ext>
            </a:extLst>
          </p:cNvPr>
          <p:cNvSpPr txBox="1"/>
          <p:nvPr/>
        </p:nvSpPr>
        <p:spPr>
          <a:xfrm>
            <a:off x="867264" y="1476938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Condicional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if: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2B759C-4922-8558-D6A2-A22CE662A727}"/>
              </a:ext>
            </a:extLst>
          </p:cNvPr>
          <p:cNvSpPr txBox="1"/>
          <p:nvPr/>
        </p:nvSpPr>
        <p:spPr>
          <a:xfrm>
            <a:off x="867264" y="2937346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Condicional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if – else: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60B41B-4124-BBB4-0029-E07C5F3682C0}"/>
              </a:ext>
            </a:extLst>
          </p:cNvPr>
          <p:cNvSpPr txBox="1"/>
          <p:nvPr/>
        </p:nvSpPr>
        <p:spPr>
          <a:xfrm>
            <a:off x="867264" y="4779285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Condicional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if – </a:t>
            </a: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elif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– else: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68AEB56-FC8F-26AC-5276-33C746AF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51"/>
          <a:stretch/>
        </p:blipFill>
        <p:spPr>
          <a:xfrm>
            <a:off x="4040856" y="1400798"/>
            <a:ext cx="2687239" cy="103022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F7F5AAE-D765-F023-E3C9-9B6C4EB9F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651"/>
          <a:stretch/>
        </p:blipFill>
        <p:spPr>
          <a:xfrm>
            <a:off x="4040856" y="2789461"/>
            <a:ext cx="2687239" cy="129669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3CFDC16-ED93-716B-CAC5-A5F1FCF33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67"/>
          <a:stretch/>
        </p:blipFill>
        <p:spPr>
          <a:xfrm>
            <a:off x="4035616" y="4475417"/>
            <a:ext cx="2696624" cy="15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Estruturas de repetição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EE2E9-7A2B-7524-71DA-ED50EAE54E40}"/>
              </a:ext>
            </a:extLst>
          </p:cNvPr>
          <p:cNvSpPr txBox="1"/>
          <p:nvPr/>
        </p:nvSpPr>
        <p:spPr>
          <a:xfrm>
            <a:off x="251520" y="1588436"/>
            <a:ext cx="172819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Loop while: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133EDF-1F40-CB8B-F1F9-6C0FAFCA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3" y="2173909"/>
            <a:ext cx="1732929" cy="280128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2B759C-4922-8558-D6A2-A22CE662A727}"/>
              </a:ext>
            </a:extLst>
          </p:cNvPr>
          <p:cNvSpPr txBox="1"/>
          <p:nvPr/>
        </p:nvSpPr>
        <p:spPr>
          <a:xfrm>
            <a:off x="4572000" y="1588436"/>
            <a:ext cx="358109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Loop do…while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F9F9360-86A1-B6AD-CDF0-AAD9A9568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3" y="2132856"/>
            <a:ext cx="1943236" cy="227972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78F949-418F-8A47-0AB3-62D3D0EAE2C3}"/>
              </a:ext>
            </a:extLst>
          </p:cNvPr>
          <p:cNvSpPr txBox="1"/>
          <p:nvPr/>
        </p:nvSpPr>
        <p:spPr>
          <a:xfrm>
            <a:off x="1763688" y="2348880"/>
            <a:ext cx="2307602" cy="2279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Enquanto</a:t>
            </a:r>
            <a:r>
              <a:rPr lang="en-US" sz="1200" dirty="0">
                <a:latin typeface="Gotham HTF Light"/>
                <a:cs typeface="Gotham HTF Light"/>
              </a:rPr>
              <a:t> (while) o x for </a:t>
            </a:r>
            <a:r>
              <a:rPr lang="en-US" sz="1200" dirty="0" err="1">
                <a:latin typeface="Gotham HTF Light"/>
                <a:cs typeface="Gotham HTF Light"/>
              </a:rPr>
              <a:t>menor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ou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igual</a:t>
            </a:r>
            <a:r>
              <a:rPr lang="en-US" sz="1200" dirty="0">
                <a:latin typeface="Gotham HTF Light"/>
                <a:cs typeface="Gotham HTF Light"/>
              </a:rPr>
              <a:t> a 10, o loop </a:t>
            </a:r>
            <a:r>
              <a:rPr lang="en-US" sz="1200" dirty="0" err="1">
                <a:latin typeface="Gotham HTF Light"/>
                <a:cs typeface="Gotham HTF Light"/>
              </a:rPr>
              <a:t>será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realizado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endParaRPr lang="en-US" sz="1200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latin typeface="Gotham HTF Light"/>
                <a:cs typeface="Gotham HTF Light"/>
              </a:rPr>
              <a:t>Se o x </a:t>
            </a:r>
            <a:r>
              <a:rPr lang="en-US" sz="1200" dirty="0" err="1">
                <a:latin typeface="Gotham HTF Light"/>
                <a:cs typeface="Gotham HTF Light"/>
              </a:rPr>
              <a:t>inicial</a:t>
            </a:r>
            <a:r>
              <a:rPr lang="en-US" sz="1200" dirty="0">
                <a:latin typeface="Gotham HTF Light"/>
                <a:cs typeface="Gotham HTF Light"/>
              </a:rPr>
              <a:t> for </a:t>
            </a:r>
            <a:r>
              <a:rPr lang="en-US" sz="1200" dirty="0" err="1">
                <a:latin typeface="Gotham HTF Light"/>
                <a:cs typeface="Gotham HTF Light"/>
              </a:rPr>
              <a:t>maior</a:t>
            </a:r>
            <a:r>
              <a:rPr lang="en-US" sz="1200" dirty="0">
                <a:latin typeface="Gotham HTF Light"/>
                <a:cs typeface="Gotham HTF Light"/>
              </a:rPr>
              <a:t> que 10, o loop </a:t>
            </a:r>
            <a:r>
              <a:rPr lang="en-US" sz="1200" dirty="0" err="1">
                <a:latin typeface="Gotham HTF Light"/>
                <a:cs typeface="Gotham HTF Light"/>
              </a:rPr>
              <a:t>nem</a:t>
            </a:r>
            <a:r>
              <a:rPr lang="en-US" sz="1200" dirty="0">
                <a:latin typeface="Gotham HTF Light"/>
                <a:cs typeface="Gotham HTF Light"/>
              </a:rPr>
              <a:t> é </a:t>
            </a:r>
            <a:r>
              <a:rPr lang="en-US" sz="1200" dirty="0" err="1">
                <a:latin typeface="Gotham HTF Light"/>
                <a:cs typeface="Gotham HTF Light"/>
              </a:rPr>
              <a:t>inicializado</a:t>
            </a:r>
            <a:r>
              <a:rPr lang="en-US" sz="1200" dirty="0">
                <a:latin typeface="Gotham HTF Light"/>
                <a:cs typeface="Gotham HTF Light"/>
              </a:rPr>
              <a:t>!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9655226-E29C-4A4F-740A-801884590B09}"/>
              </a:ext>
            </a:extLst>
          </p:cNvPr>
          <p:cNvSpPr txBox="1"/>
          <p:nvPr/>
        </p:nvSpPr>
        <p:spPr>
          <a:xfrm>
            <a:off x="6444208" y="2348880"/>
            <a:ext cx="2307602" cy="283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latin typeface="Gotham HTF Light"/>
                <a:cs typeface="Gotham HTF Light"/>
              </a:rPr>
              <a:t>O loop é </a:t>
            </a:r>
            <a:r>
              <a:rPr lang="en-US" sz="1200" dirty="0" err="1">
                <a:latin typeface="Gotham HTF Light"/>
                <a:cs typeface="Gotham HTF Light"/>
              </a:rPr>
              <a:t>iniciado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independente</a:t>
            </a:r>
            <a:r>
              <a:rPr lang="en-US" sz="1200" dirty="0">
                <a:latin typeface="Gotham HTF Light"/>
                <a:cs typeface="Gotham HTF Light"/>
              </a:rPr>
              <a:t> do valor </a:t>
            </a:r>
            <a:r>
              <a:rPr lang="en-US" sz="1200" dirty="0" err="1">
                <a:latin typeface="Gotham HTF Light"/>
                <a:cs typeface="Gotham HTF Light"/>
              </a:rPr>
              <a:t>inicial</a:t>
            </a:r>
            <a:r>
              <a:rPr lang="en-US" sz="1200" dirty="0">
                <a:latin typeface="Gotham HTF Light"/>
                <a:cs typeface="Gotham HTF Light"/>
              </a:rPr>
              <a:t> de x;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endParaRPr lang="en-US" sz="1200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Quando</a:t>
            </a:r>
            <a:r>
              <a:rPr lang="en-US" sz="1200" dirty="0">
                <a:latin typeface="Gotham HTF Light"/>
                <a:cs typeface="Gotham HTF Light"/>
              </a:rPr>
              <a:t> o x </a:t>
            </a:r>
            <a:r>
              <a:rPr lang="en-US" sz="1200" dirty="0" err="1">
                <a:latin typeface="Gotham HTF Light"/>
                <a:cs typeface="Gotham HTF Light"/>
              </a:rPr>
              <a:t>atingir</a:t>
            </a:r>
            <a:r>
              <a:rPr lang="en-US" sz="1200" dirty="0">
                <a:latin typeface="Gotham HTF Light"/>
                <a:cs typeface="Gotham HTF Light"/>
              </a:rPr>
              <a:t> um valor </a:t>
            </a:r>
            <a:r>
              <a:rPr lang="en-US" sz="1200" dirty="0" err="1">
                <a:latin typeface="Gotham HTF Light"/>
                <a:cs typeface="Gotham HTF Light"/>
              </a:rPr>
              <a:t>maior</a:t>
            </a:r>
            <a:r>
              <a:rPr lang="en-US" sz="1200" dirty="0">
                <a:latin typeface="Gotham HTF Light"/>
                <a:cs typeface="Gotham HTF Light"/>
              </a:rPr>
              <a:t> que 10, </a:t>
            </a:r>
            <a:r>
              <a:rPr lang="en-US" sz="1200" dirty="0" err="1">
                <a:latin typeface="Gotham HTF Light"/>
                <a:cs typeface="Gotham HTF Light"/>
              </a:rPr>
              <a:t>ou</a:t>
            </a:r>
            <a:r>
              <a:rPr lang="en-US" sz="1200" dirty="0">
                <a:latin typeface="Gotham HTF Light"/>
                <a:cs typeface="Gotham HTF Light"/>
              </a:rPr>
              <a:t> se </a:t>
            </a:r>
            <a:r>
              <a:rPr lang="en-US" sz="1200" dirty="0" err="1">
                <a:latin typeface="Gotham HTF Light"/>
                <a:cs typeface="Gotham HTF Light"/>
              </a:rPr>
              <a:t>ele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já</a:t>
            </a:r>
            <a:r>
              <a:rPr lang="en-US" sz="1200" dirty="0">
                <a:latin typeface="Gotham HTF Light"/>
                <a:cs typeface="Gotham HTF Light"/>
              </a:rPr>
              <a:t> for </a:t>
            </a:r>
            <a:r>
              <a:rPr lang="en-US" sz="1200" dirty="0" err="1">
                <a:latin typeface="Gotham HTF Light"/>
                <a:cs typeface="Gotham HTF Light"/>
              </a:rPr>
              <a:t>maior</a:t>
            </a:r>
            <a:r>
              <a:rPr lang="en-US" sz="1200" dirty="0">
                <a:latin typeface="Gotham HTF Light"/>
                <a:cs typeface="Gotham HTF Light"/>
              </a:rPr>
              <a:t> de 10, o loop é </a:t>
            </a:r>
            <a:r>
              <a:rPr lang="en-US" sz="1200" dirty="0" err="1">
                <a:latin typeface="Gotham HTF Light"/>
                <a:cs typeface="Gotham HTF Light"/>
              </a:rPr>
              <a:t>encerrado</a:t>
            </a:r>
            <a:r>
              <a:rPr lang="en-US" sz="1200" dirty="0">
                <a:latin typeface="Gotham HTF Light"/>
                <a:cs typeface="Gotham HTF Light"/>
              </a:rPr>
              <a:t> com  o </a:t>
            </a:r>
            <a:r>
              <a:rPr lang="en-US" sz="1200" dirty="0" err="1">
                <a:latin typeface="Gotham HTF Light"/>
                <a:cs typeface="Gotham HTF Light"/>
              </a:rPr>
              <a:t>comando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b="1" dirty="0">
                <a:latin typeface="Gotham HTF Light"/>
                <a:cs typeface="Gotham HTF Light"/>
              </a:rPr>
              <a:t>break</a:t>
            </a:r>
            <a:endParaRPr lang="en-US" sz="1200" dirty="0"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031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Estruturas de repetição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7EE2E9-7A2B-7524-71DA-ED50EAE54E40}"/>
              </a:ext>
            </a:extLst>
          </p:cNvPr>
          <p:cNvSpPr txBox="1"/>
          <p:nvPr/>
        </p:nvSpPr>
        <p:spPr>
          <a:xfrm>
            <a:off x="251520" y="1588436"/>
            <a:ext cx="172819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Loop for: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78F949-418F-8A47-0AB3-62D3D0EAE2C3}"/>
              </a:ext>
            </a:extLst>
          </p:cNvPr>
          <p:cNvSpPr txBox="1"/>
          <p:nvPr/>
        </p:nvSpPr>
        <p:spPr>
          <a:xfrm>
            <a:off x="2120382" y="2132856"/>
            <a:ext cx="2307602" cy="1725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latin typeface="Gotham HTF Light"/>
                <a:cs typeface="Gotham HTF Light"/>
              </a:rPr>
              <a:t>Para (for) </a:t>
            </a:r>
            <a:r>
              <a:rPr lang="en-US" sz="1200" dirty="0" err="1">
                <a:latin typeface="Gotham HTF Light"/>
                <a:cs typeface="Gotham HTF Light"/>
              </a:rPr>
              <a:t>cada</a:t>
            </a:r>
            <a:r>
              <a:rPr lang="en-US" sz="1200" dirty="0">
                <a:latin typeface="Gotham HTF Light"/>
                <a:cs typeface="Gotham HTF Light"/>
              </a:rPr>
              <a:t> valor de </a:t>
            </a:r>
            <a:r>
              <a:rPr lang="en-US" sz="1200" dirty="0" err="1">
                <a:latin typeface="Gotham HTF Light"/>
                <a:cs typeface="Gotham HTF Light"/>
              </a:rPr>
              <a:t>i</a:t>
            </a:r>
            <a:r>
              <a:rPr lang="en-US" sz="1200" dirty="0">
                <a:latin typeface="Gotham HTF Light"/>
                <a:cs typeface="Gotham HTF Light"/>
              </a:rPr>
              <a:t>, </a:t>
            </a:r>
            <a:r>
              <a:rPr lang="en-US" sz="1200" dirty="0" err="1">
                <a:latin typeface="Gotham HTF Light"/>
                <a:cs typeface="Gotham HTF Light"/>
              </a:rPr>
              <a:t>sendo</a:t>
            </a:r>
            <a:r>
              <a:rPr lang="en-US" sz="1200" dirty="0">
                <a:latin typeface="Gotham HTF Light"/>
                <a:cs typeface="Gotham HTF Light"/>
              </a:rPr>
              <a:t> que </a:t>
            </a:r>
            <a:r>
              <a:rPr lang="en-US" sz="1200" dirty="0" err="1">
                <a:latin typeface="Gotham HTF Light"/>
                <a:cs typeface="Gotham HTF Light"/>
              </a:rPr>
              <a:t>i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vai</a:t>
            </a:r>
            <a:r>
              <a:rPr lang="en-US" sz="1200" dirty="0">
                <a:latin typeface="Gotham HTF Light"/>
                <a:cs typeface="Gotham HTF Light"/>
              </a:rPr>
              <a:t> de 0 </a:t>
            </a:r>
            <a:r>
              <a:rPr lang="en-US" sz="1200" dirty="0" err="1">
                <a:latin typeface="Gotham HTF Light"/>
                <a:cs typeface="Gotham HTF Light"/>
              </a:rPr>
              <a:t>até</a:t>
            </a:r>
            <a:r>
              <a:rPr lang="en-US" sz="1200" dirty="0">
                <a:latin typeface="Gotham HTF Light"/>
                <a:cs typeface="Gotham HTF Light"/>
              </a:rPr>
              <a:t> 10, </a:t>
            </a:r>
            <a:r>
              <a:rPr lang="en-US" sz="1200" dirty="0" err="1">
                <a:latin typeface="Gotham HTF Light"/>
                <a:cs typeface="Gotham HTF Light"/>
              </a:rPr>
              <a:t>mostre</a:t>
            </a:r>
            <a:r>
              <a:rPr lang="en-US" sz="1200" dirty="0">
                <a:latin typeface="Gotham HTF Light"/>
                <a:cs typeface="Gotham HTF Light"/>
              </a:rPr>
              <a:t> o valor de x e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seguida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incremente</a:t>
            </a:r>
            <a:r>
              <a:rPr lang="en-US" sz="1200" dirty="0">
                <a:latin typeface="Gotham HTF Light"/>
                <a:cs typeface="Gotham HTF Light"/>
              </a:rPr>
              <a:t> o x;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9655226-E29C-4A4F-740A-801884590B09}"/>
              </a:ext>
            </a:extLst>
          </p:cNvPr>
          <p:cNvSpPr txBox="1"/>
          <p:nvPr/>
        </p:nvSpPr>
        <p:spPr>
          <a:xfrm>
            <a:off x="5076056" y="3860973"/>
            <a:ext cx="3816424" cy="1448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Outra</a:t>
            </a:r>
            <a:r>
              <a:rPr lang="en-US" sz="1200" dirty="0">
                <a:latin typeface="Gotham HTF Light"/>
                <a:cs typeface="Gotham HTF Light"/>
              </a:rPr>
              <a:t> forma de usar o loop for, </a:t>
            </a:r>
            <a:r>
              <a:rPr lang="en-US" sz="1200" dirty="0" err="1">
                <a:latin typeface="Gotham HTF Light"/>
                <a:cs typeface="Gotham HTF Light"/>
              </a:rPr>
              <a:t>usando</a:t>
            </a:r>
            <a:r>
              <a:rPr lang="en-US" sz="1200" dirty="0">
                <a:latin typeface="Gotham HTF Light"/>
                <a:cs typeface="Gotham HTF Light"/>
              </a:rPr>
              <a:t> a </a:t>
            </a:r>
            <a:r>
              <a:rPr lang="en-US" sz="1200" dirty="0" err="1">
                <a:latin typeface="Gotham HTF Light"/>
                <a:cs typeface="Gotham HTF Light"/>
              </a:rPr>
              <a:t>quantidade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itens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um </a:t>
            </a:r>
            <a:r>
              <a:rPr lang="en-US" sz="1200" dirty="0" err="1">
                <a:latin typeface="Gotham HTF Light"/>
                <a:cs typeface="Gotham HTF Light"/>
              </a:rPr>
              <a:t>vetor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endParaRPr lang="en-US" sz="1200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latin typeface="Gotham HTF Light"/>
                <a:cs typeface="Gotham HTF Light"/>
              </a:rPr>
              <a:t>O loop </a:t>
            </a:r>
            <a:r>
              <a:rPr lang="en-US" sz="1200" dirty="0" err="1">
                <a:latin typeface="Gotham HTF Light"/>
                <a:cs typeface="Gotham HTF Light"/>
              </a:rPr>
              <a:t>será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realizado</a:t>
            </a:r>
            <a:r>
              <a:rPr lang="en-US" sz="1200" dirty="0">
                <a:latin typeface="Gotham HTF Light"/>
                <a:cs typeface="Gotham HTF Light"/>
              </a:rPr>
              <a:t> 4 </a:t>
            </a:r>
            <a:r>
              <a:rPr lang="en-US" sz="1200" dirty="0" err="1">
                <a:latin typeface="Gotham HTF Light"/>
                <a:cs typeface="Gotham HTF Light"/>
              </a:rPr>
              <a:t>vezes</a:t>
            </a:r>
            <a:r>
              <a:rPr lang="en-US" sz="1200" dirty="0">
                <a:latin typeface="Gotham HTF Light"/>
                <a:cs typeface="Gotham HTF Light"/>
              </a:rPr>
              <a:t>, </a:t>
            </a:r>
            <a:r>
              <a:rPr lang="en-US" sz="1200" dirty="0" err="1">
                <a:latin typeface="Gotham HTF Light"/>
                <a:cs typeface="Gotham HTF Light"/>
              </a:rPr>
              <a:t>sendo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essa</a:t>
            </a:r>
            <a:r>
              <a:rPr lang="en-US" sz="1200" dirty="0">
                <a:latin typeface="Gotham HTF Light"/>
                <a:cs typeface="Gotham HTF Light"/>
              </a:rPr>
              <a:t> a </a:t>
            </a:r>
            <a:r>
              <a:rPr lang="en-US" sz="1200" dirty="0" err="1">
                <a:latin typeface="Gotham HTF Light"/>
                <a:cs typeface="Gotham HTF Light"/>
              </a:rPr>
              <a:t>quantidade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valores</a:t>
            </a:r>
            <a:r>
              <a:rPr lang="en-US" sz="1200" dirty="0">
                <a:latin typeface="Gotham HTF Light"/>
                <a:cs typeface="Gotham HTF Light"/>
              </a:rPr>
              <a:t> no </a:t>
            </a:r>
            <a:r>
              <a:rPr lang="en-US" sz="1200" dirty="0" err="1">
                <a:latin typeface="Gotham HTF Light"/>
                <a:cs typeface="Gotham HTF Light"/>
              </a:rPr>
              <a:t>vetor</a:t>
            </a:r>
            <a:r>
              <a:rPr lang="en-US" sz="1200" dirty="0">
                <a:latin typeface="Gotham HTF Light"/>
                <a:cs typeface="Gotham HTF Light"/>
              </a:rPr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42D168-BEAC-4BC4-48EB-76BAA9832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7" r="26782"/>
          <a:stretch/>
        </p:blipFill>
        <p:spPr>
          <a:xfrm>
            <a:off x="683569" y="2159526"/>
            <a:ext cx="1705448" cy="25803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8A48A7-602A-81F9-9CA2-1DBDD53F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37" y="2159526"/>
            <a:ext cx="3096394" cy="15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2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01 – Introdução ao Python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173"/>
          <a:stretch/>
        </p:blipFill>
        <p:spPr>
          <a:xfrm>
            <a:off x="4444718" y="620688"/>
            <a:ext cx="44706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07"/>
          <a:stretch/>
        </p:blipFill>
        <p:spPr>
          <a:xfrm>
            <a:off x="4444718" y="620689"/>
            <a:ext cx="447068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3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400"/>
          <a:stretch/>
        </p:blipFill>
        <p:spPr>
          <a:xfrm>
            <a:off x="4444718" y="620688"/>
            <a:ext cx="4470682" cy="20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42"/>
          <a:stretch/>
        </p:blipFill>
        <p:spPr>
          <a:xfrm>
            <a:off x="4444718" y="620689"/>
            <a:ext cx="4470682" cy="26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1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31"/>
          <a:stretch/>
        </p:blipFill>
        <p:spPr>
          <a:xfrm>
            <a:off x="4444718" y="620688"/>
            <a:ext cx="4470682" cy="43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88"/>
          <a:stretch/>
        </p:blipFill>
        <p:spPr>
          <a:xfrm>
            <a:off x="4444718" y="620689"/>
            <a:ext cx="4470682" cy="49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8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São estruturas de dados compostas;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487941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064185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A declaração de uma lista é feita entre colchetes [];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640429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216673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3792917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alterar o valor de um elemento de uma lista, acessando seu índice e atribuindo um novo valor;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369161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incluir novos itens na lista usando o método “</a:t>
              </a:r>
              <a:r>
                <a:rPr lang="pt-BR" sz="1200" kern="1200" dirty="0" err="1"/>
                <a:t>append</a:t>
              </a:r>
              <a:r>
                <a:rPr lang="pt-BR" sz="1200" kern="1200" dirty="0"/>
                <a:t>()”;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FFEAEB3-65F5-9726-BB9C-766074B84CEC}"/>
              </a:ext>
            </a:extLst>
          </p:cNvPr>
          <p:cNvGrpSpPr/>
          <p:nvPr/>
        </p:nvGrpSpPr>
        <p:grpSpPr>
          <a:xfrm>
            <a:off x="395536" y="4945405"/>
            <a:ext cx="3956839" cy="427632"/>
            <a:chOff x="1083720" y="3164482"/>
            <a:chExt cx="3956839" cy="4276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66BE56A-EBAE-2B4F-7055-6699DE9FABD7}"/>
                </a:ext>
              </a:extLst>
            </p:cNvPr>
            <p:cNvSpPr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A48CD4-FC75-52B6-7A0C-1B6E1A7FC6A7}"/>
                </a:ext>
              </a:extLst>
            </p:cNvPr>
            <p:cNvSpPr txBox="1"/>
            <p:nvPr/>
          </p:nvSpPr>
          <p:spPr>
            <a:xfrm>
              <a:off x="1083720" y="3164482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 verificar o tamanho da lista com o operador “</a:t>
              </a:r>
              <a:r>
                <a:rPr lang="pt-BR" sz="1200" kern="1200" dirty="0" err="1"/>
                <a:t>len</a:t>
              </a:r>
              <a:r>
                <a:rPr lang="pt-BR" sz="1200" kern="1200" dirty="0"/>
                <a:t>”;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21CA92-90C6-6ABA-FF5E-87C2071C1A75}"/>
              </a:ext>
            </a:extLst>
          </p:cNvPr>
          <p:cNvGrpSpPr/>
          <p:nvPr/>
        </p:nvGrpSpPr>
        <p:grpSpPr>
          <a:xfrm>
            <a:off x="395536" y="5521648"/>
            <a:ext cx="3956839" cy="427632"/>
            <a:chOff x="1083720" y="3613497"/>
            <a:chExt cx="3956839" cy="42763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C8C9C8B-D4CE-0CD9-AC53-0B1624A3F742}"/>
                </a:ext>
              </a:extLst>
            </p:cNvPr>
            <p:cNvSpPr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5D7AA15-F015-74D1-63F2-40B558108B74}"/>
                </a:ext>
              </a:extLst>
            </p:cNvPr>
            <p:cNvSpPr txBox="1"/>
            <p:nvPr/>
          </p:nvSpPr>
          <p:spPr>
            <a:xfrm>
              <a:off x="1083720" y="3613497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/>
                <a:t>Pode ser remover um item da lista usando o método “remove()”;</a:t>
              </a:r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1FAE5076-31C3-3AD1-8C6E-8BF441E99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718" y="620688"/>
            <a:ext cx="4470682" cy="551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1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980728"/>
            <a:ext cx="5400600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600" kern="1200" dirty="0"/>
                <a:t>Podemos concatenar duas listas, gerando uma nova lista;</a:t>
              </a:r>
            </a:p>
          </p:txBody>
        </p:sp>
      </p:grpSp>
      <p:sp>
        <p:nvSpPr>
          <p:cNvPr id="28" name="Retângulo 27">
            <a:extLst>
              <a:ext uri="{FF2B5EF4-FFF2-40B4-BE49-F238E27FC236}">
                <a16:creationId xmlns:a16="http://schemas.microsoft.com/office/drawing/2014/main" id="{570C73D1-0C8A-FB72-34DF-50A9CDF8CC8E}"/>
              </a:ext>
            </a:extLst>
          </p:cNvPr>
          <p:cNvSpPr/>
          <p:nvPr/>
        </p:nvSpPr>
        <p:spPr>
          <a:xfrm>
            <a:off x="395536" y="1487941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645024"/>
            <a:ext cx="4608512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600" kern="1200" dirty="0"/>
                <a:t>Também podemos percorre a lista livremente, de várias maneiras diferentes;</a:t>
              </a:r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B5C4B664-F1F9-5F63-23A9-F1050EE8FE52}"/>
              </a:ext>
            </a:extLst>
          </p:cNvPr>
          <p:cNvSpPr/>
          <p:nvPr/>
        </p:nvSpPr>
        <p:spPr>
          <a:xfrm>
            <a:off x="395536" y="3792917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134F5F9-8C17-1300-82E0-3102DAE0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07636"/>
            <a:ext cx="4972050" cy="215265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0CA6A43-1E1B-5CC8-CB96-4E5EBDC1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13" y="4220548"/>
            <a:ext cx="4042519" cy="2232787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DD1FD820-FA25-BB00-115F-ACB290A21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276872"/>
            <a:ext cx="3956839" cy="25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Listas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9AD6B56-F0D3-4F51-54AF-759075F9ED7B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Gotham HTF"/>
              </a:rPr>
              <a:t>Criando Listas com a função range()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70C73D1-0C8A-FB72-34DF-50A9CDF8CC8E}"/>
              </a:ext>
            </a:extLst>
          </p:cNvPr>
          <p:cNvSpPr/>
          <p:nvPr/>
        </p:nvSpPr>
        <p:spPr>
          <a:xfrm>
            <a:off x="395536" y="1487941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5C4B664-F1F9-5F63-23A9-F1050EE8FE52}"/>
              </a:ext>
            </a:extLst>
          </p:cNvPr>
          <p:cNvSpPr/>
          <p:nvPr/>
        </p:nvSpPr>
        <p:spPr>
          <a:xfrm>
            <a:off x="395536" y="3792917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028211-73B1-DEFD-4992-6DD0A34A10E7}"/>
              </a:ext>
            </a:extLst>
          </p:cNvPr>
          <p:cNvSpPr txBox="1"/>
          <p:nvPr/>
        </p:nvSpPr>
        <p:spPr>
          <a:xfrm>
            <a:off x="374458" y="1866611"/>
            <a:ext cx="4917621" cy="329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latin typeface="Gotham HTF Light"/>
                <a:cs typeface="Gotham HTF Light"/>
              </a:rPr>
              <a:t>A </a:t>
            </a:r>
            <a:r>
              <a:rPr lang="en-US" sz="1400" dirty="0" err="1">
                <a:latin typeface="Gotham HTF Light"/>
                <a:cs typeface="Gotham HTF Light"/>
              </a:rPr>
              <a:t>função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b="1" dirty="0">
                <a:latin typeface="Gotham HTF Light"/>
                <a:cs typeface="Gotham HTF Light"/>
              </a:rPr>
              <a:t>range()</a:t>
            </a:r>
            <a:r>
              <a:rPr lang="en-US" sz="1400" dirty="0">
                <a:latin typeface="Gotham HTF Light"/>
                <a:cs typeface="Gotham HTF Light"/>
              </a:rPr>
              <a:t> define um interval de </a:t>
            </a:r>
            <a:r>
              <a:rPr lang="en-US" sz="1400" dirty="0" err="1">
                <a:latin typeface="Gotham HTF Light"/>
                <a:cs typeface="Gotham HTF Light"/>
              </a:rPr>
              <a:t>valores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inteiros</a:t>
            </a:r>
            <a:r>
              <a:rPr lang="en-US" sz="14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endParaRPr lang="en-US" sz="14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Gotham HTF Light"/>
                <a:cs typeface="Gotham HTF Light"/>
              </a:rPr>
              <a:t>Associada</a:t>
            </a:r>
            <a:r>
              <a:rPr lang="en-US" sz="1400" dirty="0">
                <a:latin typeface="Gotham HTF Light"/>
                <a:cs typeface="Gotham HTF Light"/>
              </a:rPr>
              <a:t> com a </a:t>
            </a:r>
            <a:r>
              <a:rPr lang="en-US" sz="1400" dirty="0" err="1">
                <a:latin typeface="Gotham HTF Light"/>
                <a:cs typeface="Gotham HTF Light"/>
              </a:rPr>
              <a:t>função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b="1" dirty="0">
                <a:latin typeface="Gotham HTF Light"/>
                <a:cs typeface="Gotham HTF Light"/>
              </a:rPr>
              <a:t>list()</a:t>
            </a:r>
            <a:r>
              <a:rPr lang="en-US" sz="1400" dirty="0">
                <a:latin typeface="Gotham HTF Light"/>
                <a:cs typeface="Gotham HTF Light"/>
              </a:rPr>
              <a:t>, </a:t>
            </a:r>
            <a:r>
              <a:rPr lang="en-US" sz="1400" dirty="0" err="1">
                <a:latin typeface="Gotham HTF Light"/>
                <a:cs typeface="Gotham HTF Light"/>
              </a:rPr>
              <a:t>cria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uma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lista</a:t>
            </a:r>
            <a:r>
              <a:rPr lang="en-US" sz="1400" dirty="0">
                <a:latin typeface="Gotham HTF Light"/>
                <a:cs typeface="Gotham HTF Light"/>
              </a:rPr>
              <a:t> com </a:t>
            </a:r>
            <a:r>
              <a:rPr lang="en-US" sz="1400" dirty="0" err="1">
                <a:latin typeface="Gotham HTF Light"/>
                <a:cs typeface="Gotham HTF Light"/>
              </a:rPr>
              <a:t>valores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dentro</a:t>
            </a:r>
            <a:r>
              <a:rPr lang="en-US" sz="1400" dirty="0">
                <a:latin typeface="Gotham HTF Light"/>
                <a:cs typeface="Gotham HTF Light"/>
              </a:rPr>
              <a:t> do interval </a:t>
            </a:r>
            <a:r>
              <a:rPr lang="en-US" sz="1400" dirty="0" err="1">
                <a:latin typeface="Gotham HTF Light"/>
                <a:cs typeface="Gotham HTF Light"/>
              </a:rPr>
              <a:t>definido</a:t>
            </a:r>
            <a:r>
              <a:rPr lang="en-US" sz="1400" dirty="0">
                <a:latin typeface="Gotham HTF Light"/>
                <a:cs typeface="Gotham HTF Light"/>
              </a:rPr>
              <a:t> pela </a:t>
            </a:r>
            <a:r>
              <a:rPr lang="en-US" sz="1400" b="1" dirty="0">
                <a:latin typeface="Gotham HTF Light"/>
                <a:cs typeface="Gotham HTF Light"/>
              </a:rPr>
              <a:t>range();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endParaRPr lang="en-US" sz="1400" b="1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latin typeface="Gotham HTF Light"/>
                <a:cs typeface="Gotham HTF Light"/>
              </a:rPr>
              <a:t>A </a:t>
            </a:r>
            <a:r>
              <a:rPr lang="en-US" sz="1400" dirty="0" err="1">
                <a:latin typeface="Gotham HTF Light"/>
                <a:cs typeface="Gotham HTF Light"/>
              </a:rPr>
              <a:t>função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b="1" dirty="0">
                <a:latin typeface="Gotham HTF Light"/>
                <a:cs typeface="Gotham HTF Light"/>
              </a:rPr>
              <a:t>range()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pode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ter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até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três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parâmetros</a:t>
            </a:r>
            <a:r>
              <a:rPr lang="en-US" sz="1400" dirty="0">
                <a:latin typeface="Gotham HTF Light"/>
                <a:cs typeface="Gotham HTF Light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endParaRPr lang="en-US" sz="1400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latin typeface="Gotham HTF Light"/>
                <a:cs typeface="Gotham HTF Light"/>
              </a:rPr>
              <a:t>range(n): </a:t>
            </a:r>
            <a:r>
              <a:rPr lang="en-US" sz="1400" dirty="0" err="1">
                <a:latin typeface="Gotham HTF Light"/>
                <a:cs typeface="Gotham HTF Light"/>
              </a:rPr>
              <a:t>gera</a:t>
            </a:r>
            <a:r>
              <a:rPr lang="en-US" sz="1400" dirty="0">
                <a:latin typeface="Gotham HTF Light"/>
                <a:cs typeface="Gotham HTF Light"/>
              </a:rPr>
              <a:t> um </a:t>
            </a:r>
            <a:r>
              <a:rPr lang="en-US" sz="1400" dirty="0" err="1">
                <a:latin typeface="Gotham HTF Light"/>
                <a:cs typeface="Gotham HTF Light"/>
              </a:rPr>
              <a:t>intervalo</a:t>
            </a:r>
            <a:r>
              <a:rPr lang="en-US" sz="1400" dirty="0">
                <a:latin typeface="Gotham HTF Light"/>
                <a:cs typeface="Gotham HTF Light"/>
              </a:rPr>
              <a:t> de 0 a n-1;</a:t>
            </a:r>
            <a:endParaRPr lang="en-US" sz="1400" b="1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latin typeface="Gotham HTF Light"/>
                <a:cs typeface="Gotham HTF Light"/>
              </a:rPr>
              <a:t>range(</a:t>
            </a:r>
            <a:r>
              <a:rPr lang="en-US" sz="1400" b="1" dirty="0" err="1">
                <a:latin typeface="Gotham HTF Light"/>
                <a:cs typeface="Gotham HTF Light"/>
              </a:rPr>
              <a:t>i</a:t>
            </a:r>
            <a:r>
              <a:rPr lang="en-US" sz="1400" b="1" dirty="0">
                <a:latin typeface="Gotham HTF Light"/>
                <a:cs typeface="Gotham HTF Light"/>
              </a:rPr>
              <a:t>, n): </a:t>
            </a:r>
            <a:r>
              <a:rPr lang="en-US" sz="1400" dirty="0" err="1">
                <a:latin typeface="Gotham HTF Light"/>
                <a:cs typeface="Gotham HTF Light"/>
              </a:rPr>
              <a:t>gera</a:t>
            </a:r>
            <a:r>
              <a:rPr lang="en-US" sz="1400" dirty="0">
                <a:latin typeface="Gotham HTF Light"/>
                <a:cs typeface="Gotham HTF Light"/>
              </a:rPr>
              <a:t> um </a:t>
            </a:r>
            <a:r>
              <a:rPr lang="en-US" sz="1400" dirty="0" err="1">
                <a:latin typeface="Gotham HTF Light"/>
                <a:cs typeface="Gotham HTF Light"/>
              </a:rPr>
              <a:t>intervalo</a:t>
            </a:r>
            <a:r>
              <a:rPr lang="en-US" sz="1400" dirty="0">
                <a:latin typeface="Gotham HTF Light"/>
                <a:cs typeface="Gotham HTF Light"/>
              </a:rPr>
              <a:t> de </a:t>
            </a:r>
            <a:r>
              <a:rPr lang="en-US" sz="1400" dirty="0" err="1">
                <a:latin typeface="Gotham HTF Light"/>
                <a:cs typeface="Gotham HTF Light"/>
              </a:rPr>
              <a:t>i</a:t>
            </a:r>
            <a:r>
              <a:rPr lang="en-US" sz="1400" dirty="0">
                <a:latin typeface="Gotham HTF Light"/>
                <a:cs typeface="Gotham HTF Light"/>
              </a:rPr>
              <a:t> a n-1; </a:t>
            </a:r>
            <a:endParaRPr lang="en-US" sz="1400" b="1" dirty="0">
              <a:latin typeface="Gotham HTF Light"/>
              <a:cs typeface="Gotham HTF Light"/>
            </a:endParaRP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latin typeface="Gotham HTF Light"/>
                <a:cs typeface="Gotham HTF Light"/>
              </a:rPr>
              <a:t>range(</a:t>
            </a:r>
            <a:r>
              <a:rPr lang="en-US" sz="1400" b="1" dirty="0" err="1">
                <a:latin typeface="Gotham HTF Light"/>
                <a:cs typeface="Gotham HTF Light"/>
              </a:rPr>
              <a:t>i</a:t>
            </a:r>
            <a:r>
              <a:rPr lang="en-US" sz="1400" b="1" dirty="0">
                <a:latin typeface="Gotham HTF Light"/>
                <a:cs typeface="Gotham HTF Light"/>
              </a:rPr>
              <a:t>, n, p):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gera</a:t>
            </a:r>
            <a:r>
              <a:rPr lang="en-US" sz="1400" dirty="0">
                <a:latin typeface="Gotham HTF Light"/>
                <a:cs typeface="Gotham HTF Light"/>
              </a:rPr>
              <a:t> um </a:t>
            </a:r>
            <a:r>
              <a:rPr lang="en-US" sz="1400" dirty="0" err="1">
                <a:latin typeface="Gotham HTF Light"/>
                <a:cs typeface="Gotham HTF Light"/>
              </a:rPr>
              <a:t>intervalo</a:t>
            </a:r>
            <a:r>
              <a:rPr lang="en-US" sz="1400" dirty="0">
                <a:latin typeface="Gotham HTF Light"/>
                <a:cs typeface="Gotham HTF Light"/>
              </a:rPr>
              <a:t> de </a:t>
            </a:r>
            <a:r>
              <a:rPr lang="en-US" sz="1400" dirty="0" err="1">
                <a:latin typeface="Gotham HTF Light"/>
                <a:cs typeface="Gotham HTF Light"/>
              </a:rPr>
              <a:t>i</a:t>
            </a:r>
            <a:r>
              <a:rPr lang="en-US" sz="1400" dirty="0">
                <a:latin typeface="Gotham HTF Light"/>
                <a:cs typeface="Gotham HTF Light"/>
              </a:rPr>
              <a:t> a n-1 com </a:t>
            </a:r>
            <a:r>
              <a:rPr lang="en-US" sz="1400" dirty="0" err="1">
                <a:latin typeface="Gotham HTF Light"/>
                <a:cs typeface="Gotham HTF Light"/>
              </a:rPr>
              <a:t>passo</a:t>
            </a:r>
            <a:r>
              <a:rPr lang="en-US" sz="1400" dirty="0">
                <a:latin typeface="Gotham HTF Light"/>
                <a:cs typeface="Gotham HTF Light"/>
              </a:rPr>
              <a:t> p</a:t>
            </a:r>
            <a:endParaRPr lang="en-US" sz="1400" b="1" dirty="0">
              <a:latin typeface="Gotham HTF Light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6713FA-9892-1EC5-1B4B-F5CF4FE5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08" y="2204864"/>
            <a:ext cx="2952328" cy="29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9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Tuplas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934C2F-F122-0A6C-CC34-7F92788BD729}"/>
              </a:ext>
            </a:extLst>
          </p:cNvPr>
          <p:cNvGrpSpPr/>
          <p:nvPr/>
        </p:nvGrpSpPr>
        <p:grpSpPr>
          <a:xfrm>
            <a:off x="395536" y="1196931"/>
            <a:ext cx="3956839" cy="427632"/>
            <a:chOff x="1083720" y="21381"/>
            <a:chExt cx="3956839" cy="427632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9AD6B56-F0D3-4F51-54AF-759075F9ED7B}"/>
                </a:ext>
              </a:extLst>
            </p:cNvPr>
            <p:cNvSpPr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F41B763-11A3-D58C-6F69-4BA8F2E75B5D}"/>
                </a:ext>
              </a:extLst>
            </p:cNvPr>
            <p:cNvSpPr txBox="1"/>
            <p:nvPr/>
          </p:nvSpPr>
          <p:spPr>
            <a:xfrm>
              <a:off x="1083720" y="21381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São estruturas de dados compostas semelhantes a lista;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DA0917-4EF2-212D-4DF9-3468D16470C6}"/>
              </a:ext>
            </a:extLst>
          </p:cNvPr>
          <p:cNvGrpSpPr/>
          <p:nvPr/>
        </p:nvGrpSpPr>
        <p:grpSpPr>
          <a:xfrm>
            <a:off x="395536" y="1704144"/>
            <a:ext cx="3956839" cy="427632"/>
            <a:chOff x="1083720" y="470396"/>
            <a:chExt cx="3956839" cy="427632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70C73D1-0C8A-FB72-34DF-50A9CDF8CC8E}"/>
                </a:ext>
              </a:extLst>
            </p:cNvPr>
            <p:cNvSpPr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965C6AF-7FE6-1426-0246-8178339D673C}"/>
                </a:ext>
              </a:extLst>
            </p:cNvPr>
            <p:cNvSpPr txBox="1"/>
            <p:nvPr/>
          </p:nvSpPr>
          <p:spPr>
            <a:xfrm>
              <a:off x="1083720" y="470396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Permitem armazenar uma coleção de elementos de diferentes tipos;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FA50D-2D0F-FD25-863C-C46DD16BC75D}"/>
              </a:ext>
            </a:extLst>
          </p:cNvPr>
          <p:cNvGrpSpPr/>
          <p:nvPr/>
        </p:nvGrpSpPr>
        <p:grpSpPr>
          <a:xfrm>
            <a:off x="395536" y="2280388"/>
            <a:ext cx="3956839" cy="427632"/>
            <a:chOff x="1083720" y="919410"/>
            <a:chExt cx="3956839" cy="427632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E8B34B-52D8-D19A-69CE-CA0FAA4B977C}"/>
                </a:ext>
              </a:extLst>
            </p:cNvPr>
            <p:cNvSpPr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6B3CC99-B1CC-1D14-886F-D9CABC923193}"/>
                </a:ext>
              </a:extLst>
            </p:cNvPr>
            <p:cNvSpPr txBox="1"/>
            <p:nvPr/>
          </p:nvSpPr>
          <p:spPr>
            <a:xfrm>
              <a:off x="1083720" y="919410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A declaração de uma tupla é feita entre parênteses ();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6F4E75-ED30-ACA9-15AB-04D5C4F16AB3}"/>
              </a:ext>
            </a:extLst>
          </p:cNvPr>
          <p:cNvGrpSpPr/>
          <p:nvPr/>
        </p:nvGrpSpPr>
        <p:grpSpPr>
          <a:xfrm>
            <a:off x="395536" y="2856632"/>
            <a:ext cx="3956839" cy="427632"/>
            <a:chOff x="1083720" y="1368424"/>
            <a:chExt cx="3956839" cy="4276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32F7F5D-4D4F-B1B7-5932-763B8C411AF8}"/>
                </a:ext>
              </a:extLst>
            </p:cNvPr>
            <p:cNvSpPr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6F78AFD-5309-04F8-D111-0CEE6991DFC1}"/>
                </a:ext>
              </a:extLst>
            </p:cNvPr>
            <p:cNvSpPr txBox="1"/>
            <p:nvPr/>
          </p:nvSpPr>
          <p:spPr>
            <a:xfrm>
              <a:off x="1083720" y="1368424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O acesso aos elementos da lista é feito através de seu índice;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953647-DED8-FC79-B99D-31E5B2E2E320}"/>
              </a:ext>
            </a:extLst>
          </p:cNvPr>
          <p:cNvGrpSpPr/>
          <p:nvPr/>
        </p:nvGrpSpPr>
        <p:grpSpPr>
          <a:xfrm>
            <a:off x="395536" y="3432876"/>
            <a:ext cx="3956839" cy="427632"/>
            <a:chOff x="1083720" y="1817439"/>
            <a:chExt cx="3956839" cy="42763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C5254C0-5311-98D2-3496-1164292FED1E}"/>
                </a:ext>
              </a:extLst>
            </p:cNvPr>
            <p:cNvSpPr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B2179A3-C9E9-C5C4-CF7B-BAE7B3DD09C4}"/>
                </a:ext>
              </a:extLst>
            </p:cNvPr>
            <p:cNvSpPr txBox="1"/>
            <p:nvPr/>
          </p:nvSpPr>
          <p:spPr>
            <a:xfrm>
              <a:off x="1083720" y="1817439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O primeiro elemento tem índice 0, o segundo tem índice 1 e assim por diante, até n-1;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9F501ED-5434-A586-3B9B-6AA2D4E643F6}"/>
              </a:ext>
            </a:extLst>
          </p:cNvPr>
          <p:cNvGrpSpPr/>
          <p:nvPr/>
        </p:nvGrpSpPr>
        <p:grpSpPr>
          <a:xfrm>
            <a:off x="395536" y="4009120"/>
            <a:ext cx="3956839" cy="427632"/>
            <a:chOff x="1083720" y="2266453"/>
            <a:chExt cx="3956839" cy="4276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5C4B664-F1F9-5F63-23A9-F1050EE8FE52}"/>
                </a:ext>
              </a:extLst>
            </p:cNvPr>
            <p:cNvSpPr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97446D5-9ED5-4229-CA1E-C474FF3A9143}"/>
                </a:ext>
              </a:extLst>
            </p:cNvPr>
            <p:cNvSpPr txBox="1"/>
            <p:nvPr/>
          </p:nvSpPr>
          <p:spPr>
            <a:xfrm>
              <a:off x="1083720" y="2266453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Os valores dos elementos das tuplas são imutáveis. Uma vez criada, não dá para modificar;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5B44980-D648-8D89-68C8-6BF7A0072D06}"/>
              </a:ext>
            </a:extLst>
          </p:cNvPr>
          <p:cNvGrpSpPr/>
          <p:nvPr/>
        </p:nvGrpSpPr>
        <p:grpSpPr>
          <a:xfrm>
            <a:off x="395536" y="4585364"/>
            <a:ext cx="3956839" cy="427632"/>
            <a:chOff x="1083720" y="2715468"/>
            <a:chExt cx="3956839" cy="4276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DC9F2B-D2EF-5F9D-B8E0-8C0607993038}"/>
                </a:ext>
              </a:extLst>
            </p:cNvPr>
            <p:cNvSpPr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7FD8C2F-B70A-E8FD-211C-C5F607E5898C}"/>
                </a:ext>
              </a:extLst>
            </p:cNvPr>
            <p:cNvSpPr txBox="1"/>
            <p:nvPr/>
          </p:nvSpPr>
          <p:spPr>
            <a:xfrm>
              <a:off x="1083720" y="2715468"/>
              <a:ext cx="3956839" cy="427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t" anchorCtr="0">
              <a:noAutofit/>
            </a:bodyPr>
            <a:lstStyle/>
            <a:p>
              <a:pPr marL="171450" lvl="0" indent="-1714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ED145B"/>
                </a:buClr>
                <a:buFont typeface="Wingdings" panose="05000000000000000000" pitchFamily="2" charset="2"/>
                <a:buChar char="v"/>
              </a:pPr>
              <a:r>
                <a:rPr lang="pt-BR" sz="1200" kern="1200" dirty="0">
                  <a:latin typeface="Gotham HTF"/>
                </a:rPr>
                <a:t>São mais rápidas que as listas, pois seu processamento é mais eficiente; </a:t>
              </a:r>
            </a:p>
          </p:txBody>
        </p: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B66BE56A-EBAE-2B4F-7055-6699DE9FABD7}"/>
              </a:ext>
            </a:extLst>
          </p:cNvPr>
          <p:cNvSpPr/>
          <p:nvPr/>
        </p:nvSpPr>
        <p:spPr>
          <a:xfrm>
            <a:off x="395536" y="5161608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4DF68FD-C02B-F73F-BE1F-E02064CB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375" y="1696392"/>
            <a:ext cx="4654982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1026780" y="1052736"/>
            <a:ext cx="4625340" cy="485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Introdução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Ambiente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desenvolvimento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Variáveis</a:t>
            </a:r>
            <a:r>
              <a:rPr lang="en-US" sz="1600" dirty="0">
                <a:latin typeface="Gotham HTF Light"/>
                <a:cs typeface="Gotham HTF Light"/>
              </a:rPr>
              <a:t> e </a:t>
            </a:r>
            <a:r>
              <a:rPr lang="en-US" sz="1600" dirty="0" err="1">
                <a:latin typeface="Gotham HTF Light"/>
                <a:cs typeface="Gotham HTF Light"/>
              </a:rPr>
              <a:t>operações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Strings e </a:t>
            </a:r>
            <a:r>
              <a:rPr lang="en-US" sz="1600" dirty="0" err="1">
                <a:latin typeface="Gotham HTF Light"/>
                <a:cs typeface="Gotham HTF Light"/>
              </a:rPr>
              <a:t>operações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Operadores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lógicos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Estruturas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condição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Estruturas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repetição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Listas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Tuplas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Dicionários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Funções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Exercicícos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Gotham HTF Light"/>
              <a:cs typeface="Gotham HTF Light"/>
            </a:endParaRP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Tuplas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70C73D1-0C8A-FB72-34DF-50A9CDF8CC8E}"/>
              </a:ext>
            </a:extLst>
          </p:cNvPr>
          <p:cNvSpPr/>
          <p:nvPr/>
        </p:nvSpPr>
        <p:spPr>
          <a:xfrm>
            <a:off x="395536" y="1704144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32F7F5D-4D4F-B1B7-5932-763B8C411AF8}"/>
              </a:ext>
            </a:extLst>
          </p:cNvPr>
          <p:cNvSpPr/>
          <p:nvPr/>
        </p:nvSpPr>
        <p:spPr>
          <a:xfrm>
            <a:off x="395536" y="2856632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ADC9F2B-D2EF-5F9D-B8E0-8C0607993038}"/>
              </a:ext>
            </a:extLst>
          </p:cNvPr>
          <p:cNvSpPr/>
          <p:nvPr/>
        </p:nvSpPr>
        <p:spPr>
          <a:xfrm>
            <a:off x="395536" y="4585364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66BE56A-EBAE-2B4F-7055-6699DE9FABD7}"/>
              </a:ext>
            </a:extLst>
          </p:cNvPr>
          <p:cNvSpPr/>
          <p:nvPr/>
        </p:nvSpPr>
        <p:spPr>
          <a:xfrm>
            <a:off x="395536" y="5161608"/>
            <a:ext cx="3956839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2E31C31D-31E6-81B6-FC65-97044A8A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11" y="4579348"/>
            <a:ext cx="5656825" cy="7960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ED59442-F2A8-E386-1D5A-658FB33386B9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Gotham HTF"/>
              </a:rPr>
              <a:t>Empacotamento e Desempacotamento de tuplas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1271F48-4155-3F4D-E3CB-92C11DA5503E}"/>
              </a:ext>
            </a:extLst>
          </p:cNvPr>
          <p:cNvSpPr/>
          <p:nvPr/>
        </p:nvSpPr>
        <p:spPr>
          <a:xfrm>
            <a:off x="683568" y="1478429"/>
            <a:ext cx="7416824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Empacotamento é a técnica que permite que várias variáveis sejam atribuídas a uma única tupla;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66A4CA4-2C0A-5F6E-B23A-4C52C6EB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895475"/>
            <a:ext cx="3486150" cy="153352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CE41453-CE9B-40FE-FACF-B7C68BE42547}"/>
              </a:ext>
            </a:extLst>
          </p:cNvPr>
          <p:cNvSpPr/>
          <p:nvPr/>
        </p:nvSpPr>
        <p:spPr>
          <a:xfrm>
            <a:off x="683568" y="3721448"/>
            <a:ext cx="7416824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400" dirty="0">
                <a:latin typeface="Gotham HTF"/>
              </a:rPr>
              <a:t>Desempacotamento é a técnica que permite que os valores armazenados em uma tupla sejam atribuídos a várias variáveis;</a:t>
            </a:r>
          </a:p>
        </p:txBody>
      </p:sp>
    </p:spTree>
    <p:extLst>
      <p:ext uri="{BB962C8B-B14F-4D97-AF65-F5344CB8AC3E}">
        <p14:creationId xmlns:p14="http://schemas.microsoft.com/office/powerpoint/2010/main" val="274500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30DFD90-2F35-6DE7-8513-03E8FED76505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São conjuntos de dados estruturados entre Chave e Valor;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Cada Valor é identificado por uma Chave;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Tanto Chave quanto Valor podem ser de qualquer tipo;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A declaração de um dicionário é através de {};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Cada Valor-Chave é separado por virgula (,);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2CE650B-6D05-4B43-3552-771E40420006}"/>
              </a:ext>
            </a:extLst>
          </p:cNvPr>
          <p:cNvSpPr/>
          <p:nvPr/>
        </p:nvSpPr>
        <p:spPr>
          <a:xfrm>
            <a:off x="395536" y="2996952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Para acessar um valor, basta especificar a sua chave entre [ ];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5AE618D-8219-24F7-5964-CAEB0CBF14CC}"/>
              </a:ext>
            </a:extLst>
          </p:cNvPr>
          <p:cNvSpPr/>
          <p:nvPr/>
        </p:nvSpPr>
        <p:spPr>
          <a:xfrm>
            <a:off x="395536" y="4509120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200" dirty="0">
                <a:latin typeface="Gotham HTF"/>
              </a:rPr>
              <a:t>Para atribuir um novo Valor-Chave, basta atribui-lo: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04E092D-57DA-522E-158F-11FB15CE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44" y="1960767"/>
            <a:ext cx="5875561" cy="87557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E39ECCA-8ABA-4A7B-18D8-7D808395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876" y="3405778"/>
            <a:ext cx="2886249" cy="95932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5DDD5B8-3EE6-5EC5-64A7-9FFA426AD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4985345"/>
            <a:ext cx="65341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F05F2C2-E329-5AE0-B095-C3975BF5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52" y="4559466"/>
            <a:ext cx="7096495" cy="108012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B252E0-9AC9-19E1-0179-904EB4896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052736"/>
            <a:ext cx="5652120" cy="32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762067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del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keys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3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99570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keys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3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428856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keys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11180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chemeClr val="tx1"/>
                          </a:solidFill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keys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50356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keys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514766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28082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48A4330-1BFD-2244-D3BD-1AC2EB2E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03" y="3118033"/>
            <a:ext cx="2750246" cy="6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28AA86-A47E-EFD5-692A-F886D1DD7ADB}"/>
              </a:ext>
            </a:extLst>
          </p:cNvPr>
          <p:cNvSpPr txBox="1"/>
          <p:nvPr/>
        </p:nvSpPr>
        <p:spPr>
          <a:xfrm>
            <a:off x="2627784" y="1340768"/>
            <a:ext cx="5555096" cy="283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Linguagem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programação</a:t>
            </a:r>
            <a:r>
              <a:rPr lang="en-US" sz="1200" dirty="0">
                <a:latin typeface="Gotham HTF Light"/>
                <a:cs typeface="Gotham HTF Light"/>
              </a:rPr>
              <a:t> de alto </a:t>
            </a:r>
            <a:r>
              <a:rPr lang="en-US" sz="1200" dirty="0" err="1">
                <a:latin typeface="Gotham HTF Light"/>
                <a:cs typeface="Gotham HTF Light"/>
              </a:rPr>
              <a:t>nível</a:t>
            </a:r>
            <a:r>
              <a:rPr lang="en-US" sz="1200" dirty="0">
                <a:latin typeface="Gotham HTF Light"/>
                <a:cs typeface="Gotham HTF Light"/>
              </a:rPr>
              <a:t> e </a:t>
            </a:r>
            <a:r>
              <a:rPr lang="en-US" sz="1200" dirty="0" err="1">
                <a:latin typeface="Gotham HTF Light"/>
                <a:cs typeface="Gotham HTF Light"/>
              </a:rPr>
              <a:t>interpretada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Possui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uma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sintaxe</a:t>
            </a:r>
            <a:r>
              <a:rPr lang="en-US" sz="1200" dirty="0">
                <a:latin typeface="Gotham HTF Light"/>
                <a:cs typeface="Gotham HTF Light"/>
              </a:rPr>
              <a:t> simples e </a:t>
            </a:r>
            <a:r>
              <a:rPr lang="en-US" sz="1200" dirty="0" err="1">
                <a:latin typeface="Gotham HTF Light"/>
                <a:cs typeface="Gotham HTF Light"/>
              </a:rPr>
              <a:t>fácil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ler</a:t>
            </a:r>
            <a:r>
              <a:rPr lang="en-US" sz="1200" dirty="0">
                <a:latin typeface="Gotham HTF Light"/>
                <a:cs typeface="Gotham HTF Light"/>
              </a:rPr>
              <a:t> e </a:t>
            </a:r>
            <a:r>
              <a:rPr lang="en-US" sz="1200" dirty="0" err="1">
                <a:latin typeface="Gotham HTF Light"/>
                <a:cs typeface="Gotham HTF Light"/>
              </a:rPr>
              <a:t>entender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Suporta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múltiplos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paradigmas</a:t>
            </a:r>
            <a:r>
              <a:rPr lang="en-US" sz="1200" dirty="0">
                <a:latin typeface="Gotham HTF Light"/>
                <a:cs typeface="Gotham HTF Light"/>
              </a:rPr>
              <a:t> (OOP, </a:t>
            </a:r>
            <a:r>
              <a:rPr lang="en-US" sz="1200" dirty="0" err="1">
                <a:latin typeface="Gotham HTF Light"/>
                <a:cs typeface="Gotham HTF Light"/>
              </a:rPr>
              <a:t>Funcional</a:t>
            </a:r>
            <a:r>
              <a:rPr lang="en-US" sz="1200" dirty="0">
                <a:latin typeface="Gotham HTF Light"/>
                <a:cs typeface="Gotham HTF Light"/>
              </a:rPr>
              <a:t> e Procedural);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latin typeface="Gotham HTF Light"/>
                <a:cs typeface="Gotham HTF Light"/>
              </a:rPr>
              <a:t>Grande </a:t>
            </a:r>
            <a:r>
              <a:rPr lang="en-US" sz="1200" dirty="0" err="1">
                <a:latin typeface="Gotham HTF Light"/>
                <a:cs typeface="Gotham HTF Light"/>
              </a:rPr>
              <a:t>variedade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bibliotecas</a:t>
            </a:r>
            <a:r>
              <a:rPr lang="en-US" sz="1200" dirty="0">
                <a:latin typeface="Gotham HTF Light"/>
                <a:cs typeface="Gotham HTF Light"/>
              </a:rPr>
              <a:t> e </a:t>
            </a:r>
            <a:r>
              <a:rPr lang="en-US" sz="1200" dirty="0" err="1">
                <a:latin typeface="Gotham HTF Light"/>
                <a:cs typeface="Gotham HTF Light"/>
              </a:rPr>
              <a:t>uma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comunidade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ativa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Disponível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WIN, Linux e Mac OS;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Aplicada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processos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Automação</a:t>
            </a:r>
            <a:r>
              <a:rPr lang="en-US" sz="1200" dirty="0">
                <a:latin typeface="Gotham HTF Light"/>
                <a:cs typeface="Gotham HTF Light"/>
              </a:rPr>
              <a:t>, </a:t>
            </a:r>
            <a:r>
              <a:rPr lang="en-US" sz="1200" dirty="0" err="1">
                <a:latin typeface="Gotham HTF Light"/>
                <a:cs typeface="Gotham HTF Light"/>
              </a:rPr>
              <a:t>Análise</a:t>
            </a:r>
            <a:r>
              <a:rPr lang="en-US" sz="1200" dirty="0">
                <a:latin typeface="Gotham HTF Light"/>
                <a:cs typeface="Gotham HTF Light"/>
              </a:rPr>
              <a:t> de Dados, </a:t>
            </a:r>
            <a:r>
              <a:rPr lang="en-US" sz="1200" dirty="0" err="1">
                <a:latin typeface="Gotham HTF Light"/>
                <a:cs typeface="Gotham HTF Light"/>
              </a:rPr>
              <a:t>Visão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Computacional</a:t>
            </a:r>
            <a:r>
              <a:rPr lang="en-US" sz="1200" dirty="0">
                <a:latin typeface="Gotham HTF Light"/>
                <a:cs typeface="Gotham HTF Light"/>
              </a:rPr>
              <a:t> e </a:t>
            </a:r>
            <a:r>
              <a:rPr lang="en-US" sz="1200" dirty="0" err="1">
                <a:latin typeface="Gotham HTF Light"/>
                <a:cs typeface="Gotham HTF Light"/>
              </a:rPr>
              <a:t>Inteligência</a:t>
            </a:r>
            <a:r>
              <a:rPr lang="en-US" sz="1200" dirty="0">
                <a:latin typeface="Gotham HTF Light"/>
                <a:cs typeface="Gotham HTF Light"/>
              </a:rPr>
              <a:t> Artificial;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r>
              <a:rPr lang="en-US" sz="1200" dirty="0" err="1">
                <a:latin typeface="Gotham HTF Light"/>
                <a:cs typeface="Gotham HTF Light"/>
              </a:rPr>
              <a:t>Criado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1991 </a:t>
            </a:r>
            <a:r>
              <a:rPr lang="en-US" sz="1200" dirty="0" err="1">
                <a:latin typeface="Gotham HTF Light"/>
                <a:cs typeface="Gotham HTF Light"/>
              </a:rPr>
              <a:t>por</a:t>
            </a:r>
            <a:r>
              <a:rPr lang="en-US" sz="1200" dirty="0">
                <a:latin typeface="Gotham HTF Light"/>
                <a:cs typeface="Gotham HTF Light"/>
              </a:rPr>
              <a:t> Guido van Rossum e </a:t>
            </a:r>
            <a:r>
              <a:rPr lang="en-US" sz="1200" dirty="0" err="1">
                <a:latin typeface="Gotham HTF Light"/>
                <a:cs typeface="Gotham HTF Light"/>
              </a:rPr>
              <a:t>batizada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homenagem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ao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grupo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comédia</a:t>
            </a:r>
            <a:r>
              <a:rPr lang="en-US" sz="1200" dirty="0">
                <a:latin typeface="Gotham HTF Light"/>
                <a:cs typeface="Gotham HTF Light"/>
              </a:rPr>
              <a:t> Monty Python’s Flying Circus;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q"/>
            </a:pPr>
            <a:endParaRPr lang="en-US" sz="1200" dirty="0">
              <a:latin typeface="Gotham HTF Light"/>
              <a:cs typeface="Gotham HTF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46A4A5-8CA8-E92C-64D8-BB6E73EB29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80" y="1714893"/>
            <a:ext cx="1790023" cy="179002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945B976-5EED-5DBD-DD87-AEDC04C9E116}"/>
              </a:ext>
            </a:extLst>
          </p:cNvPr>
          <p:cNvSpPr txBox="1"/>
          <p:nvPr/>
        </p:nvSpPr>
        <p:spPr>
          <a:xfrm>
            <a:off x="683568" y="841236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O que é o Python?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2D7CF75-EE2C-398A-1FC3-3CCF6DCE3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49080"/>
            <a:ext cx="2912631" cy="228255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1C170D1-A6F9-AB99-0DB0-BAD4042F9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149080"/>
            <a:ext cx="2912631" cy="22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4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84349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values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48A4330-1BFD-2244-D3BD-1AC2EB2E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03" y="3118033"/>
            <a:ext cx="2750246" cy="6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67180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values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>
                          <a:solidFill>
                            <a:schemeClr val="bg1"/>
                          </a:solidFill>
                        </a:rPr>
                        <a:t>items</a:t>
                      </a:r>
                      <a:r>
                        <a:rPr lang="pt-BR" sz="12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48A4330-1BFD-2244-D3BD-1AC2EB2E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03" y="3118033"/>
            <a:ext cx="2750246" cy="69794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7693ED-A08E-D7AA-755F-AC39C6894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4148277"/>
            <a:ext cx="3472070" cy="6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46616"/>
              </p:ext>
            </p:extLst>
          </p:nvPr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values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items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48A4330-1BFD-2244-D3BD-1AC2EB2E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03" y="3118033"/>
            <a:ext cx="2750246" cy="69794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7693ED-A08E-D7AA-755F-AC39C6894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4148277"/>
            <a:ext cx="3472070" cy="6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Dicionários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4564F2-118B-A8A6-A608-84FCB6920FCF}"/>
              </a:ext>
            </a:extLst>
          </p:cNvPr>
          <p:cNvGraphicFramePr>
            <a:graphicFrameLocks noGrp="1"/>
          </p:cNvGraphicFramePr>
          <p:nvPr/>
        </p:nvGraphicFramePr>
        <p:xfrm>
          <a:off x="467544" y="908720"/>
          <a:ext cx="8424935" cy="51216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3562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5115139">
                  <a:extLst>
                    <a:ext uri="{9D8B030D-6E8A-4147-A177-3AD203B41FA5}">
                      <a16:colId xmlns:a16="http://schemas.microsoft.com/office/drawing/2014/main" val="4202974367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Comando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Exemplo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del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Exclui um item informando a chave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Verifica se uma chave existe no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keys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as chaves de um dicionário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values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Obtém os valores de um dicionário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402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items</a:t>
                      </a:r>
                      <a:r>
                        <a:rPr lang="pt-BR" sz="12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Retorna uma lista dos pares de tuplas de um dicionário (chave, valor)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229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2BC2D2E-DE63-1ACE-9A77-E923270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23936"/>
            <a:ext cx="3312368" cy="703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9FC22D5-92F2-CAD3-50C5-AAC7CE7B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82" y="2198977"/>
            <a:ext cx="1999386" cy="6981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48A4330-1BFD-2244-D3BD-1AC2EB2E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03" y="3118033"/>
            <a:ext cx="2750246" cy="69794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7693ED-A08E-D7AA-755F-AC39C6894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4148277"/>
            <a:ext cx="3472070" cy="69794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D3117DD-C6DD-48EE-F1D9-53241E62B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928" y="5196191"/>
            <a:ext cx="4752528" cy="60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4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Funções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1C2C4E3-4090-8925-C572-A5549CA34D04}"/>
              </a:ext>
            </a:extLst>
          </p:cNvPr>
          <p:cNvSpPr/>
          <p:nvPr/>
        </p:nvSpPr>
        <p:spPr>
          <a:xfrm>
            <a:off x="395536" y="980728"/>
            <a:ext cx="7560840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</a:rPr>
              <a:t>São trechos de código que podem ser reutilizados várias vezes;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</a:rPr>
              <a:t>São definidas usando a palavra chave </a:t>
            </a:r>
            <a:r>
              <a:rPr lang="pt-BR" sz="1400" b="1" dirty="0" err="1">
                <a:latin typeface="Gotham HTF"/>
              </a:rPr>
              <a:t>def</a:t>
            </a:r>
            <a:r>
              <a:rPr lang="pt-BR" sz="1400" dirty="0">
                <a:latin typeface="Gotham HTF"/>
              </a:rPr>
              <a:t>, seguida de um nome;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</a:rPr>
              <a:t>A definição da função é concluída por uma lista de parâmetros entre parênteses e um bloco de código </a:t>
            </a:r>
            <a:r>
              <a:rPr lang="pt-BR" sz="1400" dirty="0" err="1">
                <a:latin typeface="Gotham HTF"/>
              </a:rPr>
              <a:t>identado</a:t>
            </a:r>
            <a:r>
              <a:rPr lang="pt-BR" sz="1400" dirty="0">
                <a:latin typeface="Gotham HTF"/>
              </a:rPr>
              <a:t>;</a:t>
            </a:r>
          </a:p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</a:rPr>
              <a:t>A função pode retornar um resultado, ou somente realizar uma tarefa;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D986E4-A177-F712-436D-885E0F74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47" y="2452117"/>
            <a:ext cx="1990725" cy="904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125812-E657-991D-1A10-7A0ADE4ED137}"/>
              </a:ext>
            </a:extLst>
          </p:cNvPr>
          <p:cNvSpPr/>
          <p:nvPr/>
        </p:nvSpPr>
        <p:spPr>
          <a:xfrm>
            <a:off x="395536" y="3649440"/>
            <a:ext cx="7560840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latin typeface="Gotham HTF"/>
              </a:rPr>
              <a:t>Para usar essa função, basta chama-la no código, passando os números que devem ser somados como parâmetros a e b;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78B350-D264-36BF-889E-34D13DCA8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"/>
          <a:stretch/>
        </p:blipFill>
        <p:spPr>
          <a:xfrm>
            <a:off x="2987823" y="4428331"/>
            <a:ext cx="2435907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A3D527F-B62B-6066-7F52-6F8018748148}"/>
              </a:ext>
            </a:extLst>
          </p:cNvPr>
          <p:cNvSpPr/>
          <p:nvPr/>
        </p:nvSpPr>
        <p:spPr>
          <a:xfrm>
            <a:off x="395536" y="980728"/>
            <a:ext cx="8496944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conte o número de ocorrências de uma determinada letra em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verifique se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 é um palíndromo.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substitua todas as vogais de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 por outra letra.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conte quantas vezes cada letra aparece em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calcule a soma dos elementos de uma lista usando um loop.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encontre o maior número de uma lista.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junte duas listas em uma única lista.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verifique se todos os elementos de uma lista são iguais.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tupla com os nomes dos personagens principais de Dragon Ball Z (Goku, Vegeta, Piccolo,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Trunks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, Gohan,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Freeza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,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Cell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 e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Majin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Buu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). 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Escreva uma função que exiba o personagem mais forte de acordo com o seu poder de luta, para isso, você deve atribuir um valor de luta para cada personagem, por exemplo Goku = 9999, Vegeta = 9000,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etc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; 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1200" dirty="0">
                <a:solidFill>
                  <a:schemeClr val="tx1"/>
                </a:solidFill>
                <a:latin typeface="Gotham HTF"/>
              </a:rPr>
              <a:t>Modifique a função criada em a. para exibir todos os personagens com poder de luta igual ou superior a 9000;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Escreva uma função que conte quantos personagens são poderosos o suficiente para lutar contra o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Freeza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 (poder maior que 8000);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1200" dirty="0">
                <a:solidFill>
                  <a:schemeClr val="tx1"/>
                </a:solidFill>
                <a:latin typeface="Gotham HTF"/>
              </a:rPr>
              <a:t>Modifique a função em c. para retornar uma nova tupla apenas com os personagens poderosos para lutar contra </a:t>
            </a:r>
            <a:r>
              <a:rPr lang="pt-BR" sz="1200" dirty="0" err="1">
                <a:solidFill>
                  <a:schemeClr val="tx1"/>
                </a:solidFill>
                <a:latin typeface="Gotham HTF"/>
              </a:rPr>
              <a:t>Freeza</a:t>
            </a:r>
            <a:r>
              <a:rPr lang="pt-BR" sz="1200" dirty="0">
                <a:solidFill>
                  <a:schemeClr val="tx1"/>
                </a:solidFill>
                <a:latin typeface="Gotham HTF"/>
              </a:rPr>
              <a:t>;</a:t>
            </a:r>
            <a:endParaRPr lang="pt-BR" sz="1200" b="0" i="0" dirty="0">
              <a:solidFill>
                <a:schemeClr val="tx1"/>
              </a:solidFill>
              <a:effectLst/>
              <a:latin typeface="Gotham HTF"/>
            </a:endParaRPr>
          </a:p>
          <a:p>
            <a:pPr algn="l">
              <a:lnSpc>
                <a:spcPct val="150000"/>
              </a:lnSpc>
              <a:buClr>
                <a:srgbClr val="ED145B"/>
              </a:buClr>
            </a:pPr>
            <a:endParaRPr lang="pt-BR" sz="1200" b="0" i="0" dirty="0">
              <a:solidFill>
                <a:schemeClr val="tx1"/>
              </a:solidFill>
              <a:effectLst/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7608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5954838-1F70-971C-94EA-E36A6B7BD909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conte o número de ocorrências de uma determinada letra em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254897-E22C-AD24-D25C-1ED0F276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08360"/>
            <a:ext cx="3752850" cy="164782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21C99FF-0ACF-636F-5FEF-F4E5439C25F2}"/>
              </a:ext>
            </a:extLst>
          </p:cNvPr>
          <p:cNvSpPr/>
          <p:nvPr/>
        </p:nvSpPr>
        <p:spPr>
          <a:xfrm>
            <a:off x="395536" y="3627711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2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verifique se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 é um palíndromo.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A4A5864-1DC0-A6CF-DCF2-3E2835C6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005064"/>
            <a:ext cx="39528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7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5EB5D2-9A7D-758C-F640-FED3CE8E0F8E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3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substitua todas as vogais de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 por outra letra.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FB1E6B-67E5-E77A-A09A-F2396C04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4419600" cy="22098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49B5F42-2370-E132-6A5D-3F6B93AFB343}"/>
              </a:ext>
            </a:extLst>
          </p:cNvPr>
          <p:cNvSpPr/>
          <p:nvPr/>
        </p:nvSpPr>
        <p:spPr>
          <a:xfrm>
            <a:off x="395536" y="3865464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4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conte quantas vezes cada letra aparece em uma </a:t>
            </a:r>
            <a:r>
              <a:rPr lang="pt-BR" sz="1200" b="0" i="0" dirty="0" err="1">
                <a:solidFill>
                  <a:schemeClr val="tx1"/>
                </a:solidFill>
                <a:effectLst/>
                <a:latin typeface="Gotham HTF"/>
              </a:rPr>
              <a:t>string</a:t>
            </a: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B1B78D-2BF4-44A5-9314-1FF36B13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221088"/>
            <a:ext cx="57816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44F5778-5362-E083-95AC-187825F24AAA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5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calcule a soma dos elementos de uma lista usando um loop.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18F1414-ED8E-89C2-B70B-3CA33C57A06D}"/>
              </a:ext>
            </a:extLst>
          </p:cNvPr>
          <p:cNvSpPr/>
          <p:nvPr/>
        </p:nvSpPr>
        <p:spPr>
          <a:xfrm>
            <a:off x="395536" y="3212976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6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encontre o maior número de uma lista.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918286-E606-38D8-3F01-63891A6A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8760"/>
            <a:ext cx="3638550" cy="14573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BA4D07C-E3F9-3BF1-5520-CCC23468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573016"/>
            <a:ext cx="36861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EE36BBE-6A39-0096-CB35-7497DD89D045}"/>
              </a:ext>
            </a:extLst>
          </p:cNvPr>
          <p:cNvSpPr/>
          <p:nvPr/>
        </p:nvSpPr>
        <p:spPr>
          <a:xfrm>
            <a:off x="395536" y="980728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7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junte duas listas em uma única lista.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0929101-61DA-CCBB-11FF-99E12270482D}"/>
              </a:ext>
            </a:extLst>
          </p:cNvPr>
          <p:cNvSpPr/>
          <p:nvPr/>
        </p:nvSpPr>
        <p:spPr>
          <a:xfrm>
            <a:off x="395536" y="2708920"/>
            <a:ext cx="6624736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8"/>
            </a:pPr>
            <a:r>
              <a:rPr lang="pt-BR" sz="1200" b="0" i="0" dirty="0">
                <a:solidFill>
                  <a:schemeClr val="tx1"/>
                </a:solidFill>
                <a:effectLst/>
                <a:latin typeface="Gotham HTF"/>
              </a:rPr>
              <a:t>Crie uma função que verifique se todos os elementos de uma lista são iguais.</a:t>
            </a:r>
          </a:p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8"/>
            </a:pPr>
            <a:endParaRPr lang="pt-BR" sz="1200" b="0" i="0" dirty="0">
              <a:solidFill>
                <a:schemeClr val="tx1"/>
              </a:solidFill>
              <a:effectLst/>
              <a:latin typeface="Gotham HTF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9DA6F7-7D01-8BF4-2FB2-5717220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5419725" cy="11334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0ECD69C-AEA4-80D8-7CB2-770C76BA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40968"/>
            <a:ext cx="40481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Ambiente de Desenvolvimento</a:t>
            </a:r>
          </a:p>
        </p:txBody>
      </p:sp>
      <p:sp>
        <p:nvSpPr>
          <p:cNvPr id="2" name="Faixa de Opções: Inclinada para Cima 1">
            <a:extLst>
              <a:ext uri="{FF2B5EF4-FFF2-40B4-BE49-F238E27FC236}">
                <a16:creationId xmlns:a16="http://schemas.microsoft.com/office/drawing/2014/main" id="{58CAC64B-DF22-0CC2-FB28-E7CBD13B2EE7}"/>
              </a:ext>
            </a:extLst>
          </p:cNvPr>
          <p:cNvSpPr/>
          <p:nvPr/>
        </p:nvSpPr>
        <p:spPr>
          <a:xfrm>
            <a:off x="2087724" y="1088160"/>
            <a:ext cx="4968552" cy="612648"/>
          </a:xfrm>
          <a:prstGeom prst="ribbon2">
            <a:avLst>
              <a:gd name="adj1" fmla="val 16667"/>
              <a:gd name="adj2" fmla="val 71358"/>
            </a:avLst>
          </a:prstGeom>
          <a:solidFill>
            <a:srgbClr val="ED26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Gotham HTF"/>
              </a:rPr>
              <a:t>https://colab.research.google.com/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A63B54-80E8-37BB-4FCD-E5D66935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316416" cy="388706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753075A-F9FD-E1C1-EC14-0987F440A6D8}"/>
              </a:ext>
            </a:extLst>
          </p:cNvPr>
          <p:cNvSpPr>
            <a:spLocks/>
          </p:cNvSpPr>
          <p:nvPr/>
        </p:nvSpPr>
        <p:spPr>
          <a:xfrm>
            <a:off x="7740352" y="2204864"/>
            <a:ext cx="899592" cy="360040"/>
          </a:xfrm>
          <a:prstGeom prst="rect">
            <a:avLst/>
          </a:prstGeom>
          <a:noFill/>
          <a:ln w="38100"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96A38B6-799F-F02B-F98E-32E07BF39DE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190148" y="1700808"/>
            <a:ext cx="0" cy="504056"/>
          </a:xfrm>
          <a:prstGeom prst="straightConnector1">
            <a:avLst/>
          </a:prstGeom>
          <a:ln w="5715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8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6330C99-B3FD-4016-4C99-FC63259D3A21}"/>
              </a:ext>
            </a:extLst>
          </p:cNvPr>
          <p:cNvSpPr/>
          <p:nvPr/>
        </p:nvSpPr>
        <p:spPr>
          <a:xfrm>
            <a:off x="395535" y="1052736"/>
            <a:ext cx="2673895" cy="4276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28600" indent="-228600" algn="l">
              <a:lnSpc>
                <a:spcPct val="150000"/>
              </a:lnSpc>
              <a:buClr>
                <a:srgbClr val="ED145B"/>
              </a:buClr>
              <a:buFont typeface="+mj-lt"/>
              <a:buAutoNum type="arabicParenR" startAt="9"/>
            </a:pP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Crie uma tupla com os nomes dos personagens principais de Dragon Ball Z (Goku, Vegeta, Piccolo,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Trunks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, Gohan,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Freeza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,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Cell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 e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Majin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Buu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). 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Escreva uma função que exiba o personagem mais forte de acordo com o seu poder de luta, para isso, você deve atribuir um valor de luta para cada personagem, por exemplo Goku = 9999, Vegeta = 9000,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etc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; 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900" dirty="0">
                <a:solidFill>
                  <a:schemeClr val="tx1"/>
                </a:solidFill>
                <a:latin typeface="Gotham HTF"/>
              </a:rPr>
              <a:t>Modifique a função criada em a. para exibir todos os personagens com poder de luta igual ou superior a 9000;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Escreva uma função que conte quantos personagens são poderosos o suficiente para lutar contra o </a:t>
            </a:r>
            <a:r>
              <a:rPr lang="pt-BR" sz="900" b="0" i="0" dirty="0" err="1">
                <a:solidFill>
                  <a:schemeClr val="tx1"/>
                </a:solidFill>
                <a:effectLst/>
                <a:latin typeface="Gotham HTF"/>
              </a:rPr>
              <a:t>Freeza</a:t>
            </a:r>
            <a:r>
              <a:rPr lang="pt-BR" sz="900" b="0" i="0" dirty="0">
                <a:solidFill>
                  <a:schemeClr val="tx1"/>
                </a:solidFill>
                <a:effectLst/>
                <a:latin typeface="Gotham HTF"/>
              </a:rPr>
              <a:t> poder maior que 8000);</a:t>
            </a:r>
          </a:p>
          <a:p>
            <a:pPr marL="685800" lvl="1" indent="-228600">
              <a:lnSpc>
                <a:spcPct val="150000"/>
              </a:lnSpc>
              <a:buClr>
                <a:srgbClr val="ED145B"/>
              </a:buClr>
              <a:buFont typeface="+mj-lt"/>
              <a:buAutoNum type="alphaLcPeriod"/>
            </a:pPr>
            <a:r>
              <a:rPr lang="pt-BR" sz="900" dirty="0">
                <a:solidFill>
                  <a:schemeClr val="tx1"/>
                </a:solidFill>
                <a:latin typeface="Gotham HTF"/>
              </a:rPr>
              <a:t>Modifique a função em c. para retornar uma nova tupla apenas com os personagens poderosos para lutar contra </a:t>
            </a:r>
            <a:r>
              <a:rPr lang="pt-BR" sz="900" dirty="0" err="1">
                <a:solidFill>
                  <a:schemeClr val="tx1"/>
                </a:solidFill>
                <a:latin typeface="Gotham HTF"/>
              </a:rPr>
              <a:t>Freeza</a:t>
            </a:r>
            <a:r>
              <a:rPr lang="pt-BR" sz="900" dirty="0">
                <a:solidFill>
                  <a:schemeClr val="tx1"/>
                </a:solidFill>
                <a:latin typeface="Gotham HTF"/>
              </a:rPr>
              <a:t>;</a:t>
            </a:r>
            <a:endParaRPr lang="pt-BR" sz="900" b="0" i="0" dirty="0">
              <a:solidFill>
                <a:schemeClr val="tx1"/>
              </a:solidFill>
              <a:effectLst/>
              <a:latin typeface="Gotham HTF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191EA9-B2B0-3B31-6EBA-061E12B7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31" y="1008112"/>
            <a:ext cx="5918478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2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Monty Python’s Flying Circle: BBC, 1969. Netflix, 2019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Imagens from Dragon Ball, Saint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Seiya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: Toei Animation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Ambiente de Desenvolvimento</a:t>
            </a:r>
          </a:p>
        </p:txBody>
      </p:sp>
      <p:sp>
        <p:nvSpPr>
          <p:cNvPr id="2" name="Faixa de Opções: Inclinada para Cima 1">
            <a:extLst>
              <a:ext uri="{FF2B5EF4-FFF2-40B4-BE49-F238E27FC236}">
                <a16:creationId xmlns:a16="http://schemas.microsoft.com/office/drawing/2014/main" id="{58CAC64B-DF22-0CC2-FB28-E7CBD13B2EE7}"/>
              </a:ext>
            </a:extLst>
          </p:cNvPr>
          <p:cNvSpPr/>
          <p:nvPr/>
        </p:nvSpPr>
        <p:spPr>
          <a:xfrm>
            <a:off x="2087724" y="1088160"/>
            <a:ext cx="4968552" cy="612648"/>
          </a:xfrm>
          <a:prstGeom prst="ribbon2">
            <a:avLst>
              <a:gd name="adj1" fmla="val 16667"/>
              <a:gd name="adj2" fmla="val 71358"/>
            </a:avLst>
          </a:prstGeom>
          <a:solidFill>
            <a:srgbClr val="ED26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Gotham HTF"/>
              </a:rPr>
              <a:t>https://colab.research.google.com/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A63B54-80E8-37BB-4FCD-E5D66935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316416" cy="388706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753075A-F9FD-E1C1-EC14-0987F440A6D8}"/>
              </a:ext>
            </a:extLst>
          </p:cNvPr>
          <p:cNvSpPr>
            <a:spLocks/>
          </p:cNvSpPr>
          <p:nvPr/>
        </p:nvSpPr>
        <p:spPr>
          <a:xfrm>
            <a:off x="539552" y="2348880"/>
            <a:ext cx="648072" cy="288032"/>
          </a:xfrm>
          <a:prstGeom prst="rect">
            <a:avLst/>
          </a:prstGeom>
          <a:noFill/>
          <a:ln w="38100"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96A38B6-799F-F02B-F98E-32E07BF39DE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42392" y="1780032"/>
            <a:ext cx="21196" cy="568848"/>
          </a:xfrm>
          <a:prstGeom prst="straightConnector1">
            <a:avLst/>
          </a:prstGeom>
          <a:ln w="5715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5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Ambiente de Desenvolvimento</a:t>
            </a:r>
          </a:p>
        </p:txBody>
      </p:sp>
      <p:sp>
        <p:nvSpPr>
          <p:cNvPr id="2" name="Faixa de Opções: Inclinada para Cima 1">
            <a:extLst>
              <a:ext uri="{FF2B5EF4-FFF2-40B4-BE49-F238E27FC236}">
                <a16:creationId xmlns:a16="http://schemas.microsoft.com/office/drawing/2014/main" id="{58CAC64B-DF22-0CC2-FB28-E7CBD13B2EE7}"/>
              </a:ext>
            </a:extLst>
          </p:cNvPr>
          <p:cNvSpPr/>
          <p:nvPr/>
        </p:nvSpPr>
        <p:spPr>
          <a:xfrm>
            <a:off x="2087724" y="1088160"/>
            <a:ext cx="4968552" cy="612648"/>
          </a:xfrm>
          <a:prstGeom prst="ribbon2">
            <a:avLst>
              <a:gd name="adj1" fmla="val 16667"/>
              <a:gd name="adj2" fmla="val 71358"/>
            </a:avLst>
          </a:prstGeom>
          <a:solidFill>
            <a:srgbClr val="ED26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Gotham HTF"/>
              </a:rPr>
              <a:t>https://colab.research.google.com/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4C89F6-4FF7-94CA-E769-E1B05C10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8" r="30555" b="26856"/>
          <a:stretch/>
        </p:blipFill>
        <p:spPr>
          <a:xfrm>
            <a:off x="762370" y="2169068"/>
            <a:ext cx="7619261" cy="370820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753075A-F9FD-E1C1-EC14-0987F440A6D8}"/>
              </a:ext>
            </a:extLst>
          </p:cNvPr>
          <p:cNvSpPr>
            <a:spLocks/>
          </p:cNvSpPr>
          <p:nvPr/>
        </p:nvSpPr>
        <p:spPr>
          <a:xfrm>
            <a:off x="1439652" y="2708920"/>
            <a:ext cx="1548172" cy="720080"/>
          </a:xfrm>
          <a:prstGeom prst="rect">
            <a:avLst/>
          </a:prstGeom>
          <a:noFill/>
          <a:ln w="38100"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96A38B6-799F-F02B-F98E-32E07BF39DE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79712" y="1916832"/>
            <a:ext cx="234026" cy="792088"/>
          </a:xfrm>
          <a:prstGeom prst="straightConnector1">
            <a:avLst/>
          </a:prstGeom>
          <a:ln w="5715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 e Operações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3E797A-04A8-EB8B-5495-6ACB6ED7651D}"/>
              </a:ext>
            </a:extLst>
          </p:cNvPr>
          <p:cNvSpPr txBox="1"/>
          <p:nvPr/>
        </p:nvSpPr>
        <p:spPr>
          <a:xfrm>
            <a:off x="683568" y="841236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Tipos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variáveis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EE27B90-FA96-199C-FC4C-AB6D53AD2F9D}"/>
              </a:ext>
            </a:extLst>
          </p:cNvPr>
          <p:cNvSpPr txBox="1"/>
          <p:nvPr/>
        </p:nvSpPr>
        <p:spPr>
          <a:xfrm>
            <a:off x="846888" y="1347528"/>
            <a:ext cx="5555096" cy="1448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Números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Inteiros</a:t>
            </a:r>
            <a:r>
              <a:rPr lang="en-US" sz="1200" dirty="0">
                <a:latin typeface="Gotham HTF Light"/>
                <a:cs typeface="Gotham HTF Light"/>
              </a:rPr>
              <a:t> (int);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Números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ponto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flutuante</a:t>
            </a:r>
            <a:r>
              <a:rPr lang="en-US" sz="1200" dirty="0">
                <a:latin typeface="Gotham HTF Light"/>
                <a:cs typeface="Gotham HTF Light"/>
              </a:rPr>
              <a:t> (float);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Strings (str)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Números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Complexos</a:t>
            </a:r>
            <a:r>
              <a:rPr lang="en-US" sz="1200" dirty="0">
                <a:latin typeface="Gotham HTF Light"/>
                <a:cs typeface="Gotham HTF Light"/>
              </a:rPr>
              <a:t> (complex)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Booleanos</a:t>
            </a:r>
            <a:r>
              <a:rPr lang="en-US" sz="1200" dirty="0">
                <a:latin typeface="Gotham HTF Light"/>
                <a:cs typeface="Gotham HTF Light"/>
              </a:rPr>
              <a:t> (bool)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2C97C5C-2CB3-0267-C817-7D3D47012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13"/>
          <a:stretch/>
        </p:blipFill>
        <p:spPr>
          <a:xfrm>
            <a:off x="4102267" y="1062094"/>
            <a:ext cx="3422061" cy="164682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23B64F-CA14-36C1-8DA6-46E53C5118A1}"/>
              </a:ext>
            </a:extLst>
          </p:cNvPr>
          <p:cNvSpPr txBox="1"/>
          <p:nvPr/>
        </p:nvSpPr>
        <p:spPr>
          <a:xfrm>
            <a:off x="683568" y="3144757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Operações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básicas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6CC913B-B11F-F07B-6090-08918AD0E298}"/>
              </a:ext>
            </a:extLst>
          </p:cNvPr>
          <p:cNvSpPr txBox="1"/>
          <p:nvPr/>
        </p:nvSpPr>
        <p:spPr>
          <a:xfrm>
            <a:off x="846888" y="3699102"/>
            <a:ext cx="5555096" cy="1725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Soma;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Subtração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Multiplicação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Divisão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Resto;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Exponenciação</a:t>
            </a:r>
            <a:r>
              <a:rPr lang="en-US" sz="1200" dirty="0">
                <a:latin typeface="Gotham HTF Light"/>
                <a:cs typeface="Gotham HTF Light"/>
              </a:rPr>
              <a:t>;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AB4361E-9188-12D9-7471-2770C0B5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84" y="2996952"/>
            <a:ext cx="3261042" cy="35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7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Strings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 Operações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F49C61-C205-3576-B4DC-53F7647A99C5}"/>
              </a:ext>
            </a:extLst>
          </p:cNvPr>
          <p:cNvSpPr txBox="1"/>
          <p:nvPr/>
        </p:nvSpPr>
        <p:spPr>
          <a:xfrm>
            <a:off x="683568" y="841236"/>
            <a:ext cx="4572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Qual o </a:t>
            </a:r>
            <a:r>
              <a:rPr lang="en-US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conteúdo</a:t>
            </a:r>
            <a:r>
              <a:rPr lang="en-US" sz="2000" dirty="0">
                <a:solidFill>
                  <a:srgbClr val="ED265B"/>
                </a:solidFill>
                <a:latin typeface="Gotham HTF Light"/>
                <a:cs typeface="Gotham HTF Light"/>
              </a:rPr>
              <a:t> de s7?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8C5A72-F598-B621-8669-635674624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85" y="3645024"/>
            <a:ext cx="3816373" cy="21304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A99BFCF-1264-8088-4DB2-D78928105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47528"/>
            <a:ext cx="4320480" cy="262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9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5975</TotalTime>
  <Words>3235</Words>
  <Application>Microsoft Office PowerPoint</Application>
  <PresentationFormat>Apresentação na tela (4:3)</PresentationFormat>
  <Paragraphs>611</Paragraphs>
  <Slides>51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396</cp:revision>
  <dcterms:created xsi:type="dcterms:W3CDTF">2018-08-18T04:32:45Z</dcterms:created>
  <dcterms:modified xsi:type="dcterms:W3CDTF">2023-06-07T23:18:51Z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